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77" autoAdjust="0"/>
  </p:normalViewPr>
  <p:slideViewPr>
    <p:cSldViewPr>
      <p:cViewPr varScale="1">
        <p:scale>
          <a:sx n="64" d="100"/>
          <a:sy n="64" d="100"/>
        </p:scale>
        <p:origin x="924" y="78"/>
      </p:cViewPr>
      <p:guideLst>
        <p:guide orient="horz" pos="2160"/>
        <p:guide pos="2880"/>
      </p:guideLst>
    </p:cSldViewPr>
  </p:slideViewPr>
  <p:outlineViewPr>
    <p:cViewPr>
      <p:scale>
        <a:sx n="33" d="100"/>
        <a:sy n="33" d="100"/>
      </p:scale>
      <p:origin x="0" y="18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7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14787D1-4BDA-444C-AFF5-96C4AD71A907}" type="datetimeFigureOut">
              <a:rPr lang="en-US" smtClean="0"/>
              <a:pPr/>
              <a:t>1/12/2015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A5AE908-0115-4EA2-9FA7-AD4D1973DC35}" type="slidenum">
              <a:rPr lang="en-US" smtClean="0"/>
              <a:pPr/>
              <a:t>‹#›</a:t>
            </a:fld>
            <a:endParaRPr lang="en-US"/>
          </a:p>
        </p:txBody>
      </p:sp>
    </p:spTree>
    <p:extLst>
      <p:ext uri="{BB962C8B-B14F-4D97-AF65-F5344CB8AC3E}">
        <p14:creationId xmlns:p14="http://schemas.microsoft.com/office/powerpoint/2010/main" val="1298917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8AFC88B-F4AB-4730-87DC-C245B0CBC02E}" type="datetimeFigureOut">
              <a:rPr lang="en-US" smtClean="0"/>
              <a:pPr/>
              <a:t>1/12/2015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6C7BE1A-DB25-48AE-A2CA-34D191B32485}" type="slidenum">
              <a:rPr lang="en-US" smtClean="0"/>
              <a:pPr/>
              <a:t>‹#›</a:t>
            </a:fld>
            <a:endParaRPr lang="en-US"/>
          </a:p>
        </p:txBody>
      </p:sp>
    </p:spTree>
    <p:extLst>
      <p:ext uri="{BB962C8B-B14F-4D97-AF65-F5344CB8AC3E}">
        <p14:creationId xmlns:p14="http://schemas.microsoft.com/office/powerpoint/2010/main" val="2615989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C7BE1A-DB25-48AE-A2CA-34D191B32485}" type="slidenum">
              <a:rPr lang="en-US" smtClean="0"/>
              <a:pPr/>
              <a:t>1</a:t>
            </a:fld>
            <a:endParaRPr lang="en-US"/>
          </a:p>
        </p:txBody>
      </p:sp>
    </p:spTree>
    <p:extLst>
      <p:ext uri="{BB962C8B-B14F-4D97-AF65-F5344CB8AC3E}">
        <p14:creationId xmlns:p14="http://schemas.microsoft.com/office/powerpoint/2010/main" val="2536419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Whigs			Tories</a:t>
            </a:r>
          </a:p>
          <a:p>
            <a:endParaRPr lang="en-US" dirty="0"/>
          </a:p>
        </p:txBody>
      </p:sp>
      <p:sp>
        <p:nvSpPr>
          <p:cNvPr id="4" name="Slide Number Placeholder 3"/>
          <p:cNvSpPr>
            <a:spLocks noGrp="1"/>
          </p:cNvSpPr>
          <p:nvPr>
            <p:ph type="sldNum" sz="quarter" idx="10"/>
          </p:nvPr>
        </p:nvSpPr>
        <p:spPr/>
        <p:txBody>
          <a:bodyPr/>
          <a:lstStyle/>
          <a:p>
            <a:fld id="{86C7BE1A-DB25-48AE-A2CA-34D191B32485}" type="slidenum">
              <a:rPr lang="en-US" smtClean="0"/>
              <a:pPr/>
              <a:t>2</a:t>
            </a:fld>
            <a:endParaRPr lang="en-US"/>
          </a:p>
        </p:txBody>
      </p:sp>
    </p:spTree>
    <p:extLst>
      <p:ext uri="{BB962C8B-B14F-4D97-AF65-F5344CB8AC3E}">
        <p14:creationId xmlns:p14="http://schemas.microsoft.com/office/powerpoint/2010/main" val="1172821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Nobles and </a:t>
            </a:r>
            <a:r>
              <a:rPr lang="en-US" dirty="0" err="1" smtClean="0"/>
              <a:t>Parlements</a:t>
            </a:r>
            <a:r>
              <a:rPr lang="en-US" dirty="0" smtClean="0"/>
              <a:t> civil war against Mazarin</a:t>
            </a:r>
            <a:endParaRPr lang="en-US" dirty="0"/>
          </a:p>
        </p:txBody>
      </p:sp>
      <p:sp>
        <p:nvSpPr>
          <p:cNvPr id="4" name="Slide Number Placeholder 3"/>
          <p:cNvSpPr>
            <a:spLocks noGrp="1"/>
          </p:cNvSpPr>
          <p:nvPr>
            <p:ph type="sldNum" sz="quarter" idx="10"/>
          </p:nvPr>
        </p:nvSpPr>
        <p:spPr/>
        <p:txBody>
          <a:bodyPr/>
          <a:lstStyle/>
          <a:p>
            <a:fld id="{86C7BE1A-DB25-48AE-A2CA-34D191B32485}" type="slidenum">
              <a:rPr lang="en-US" smtClean="0"/>
              <a:pPr/>
              <a:t>4</a:t>
            </a:fld>
            <a:endParaRPr lang="en-US"/>
          </a:p>
        </p:txBody>
      </p:sp>
    </p:spTree>
    <p:extLst>
      <p:ext uri="{BB962C8B-B14F-4D97-AF65-F5344CB8AC3E}">
        <p14:creationId xmlns:p14="http://schemas.microsoft.com/office/powerpoint/2010/main" val="869979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France</a:t>
            </a:r>
            <a:endParaRPr lang="en-US" dirty="0"/>
          </a:p>
        </p:txBody>
      </p:sp>
      <p:sp>
        <p:nvSpPr>
          <p:cNvPr id="4" name="Slide Number Placeholder 3"/>
          <p:cNvSpPr>
            <a:spLocks noGrp="1"/>
          </p:cNvSpPr>
          <p:nvPr>
            <p:ph type="sldNum" sz="quarter" idx="10"/>
          </p:nvPr>
        </p:nvSpPr>
        <p:spPr/>
        <p:txBody>
          <a:bodyPr/>
          <a:lstStyle/>
          <a:p>
            <a:fld id="{86C7BE1A-DB25-48AE-A2CA-34D191B32485}" type="slidenum">
              <a:rPr lang="en-US" smtClean="0"/>
              <a:pPr/>
              <a:t>29</a:t>
            </a:fld>
            <a:endParaRPr lang="en-US"/>
          </a:p>
        </p:txBody>
      </p:sp>
    </p:spTree>
    <p:extLst>
      <p:ext uri="{BB962C8B-B14F-4D97-AF65-F5344CB8AC3E}">
        <p14:creationId xmlns:p14="http://schemas.microsoft.com/office/powerpoint/2010/main" val="43379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 built a first rate army and infused Prussian society with </a:t>
            </a:r>
            <a:r>
              <a:rPr lang="en-US" smtClean="0"/>
              <a:t>military values. </a:t>
            </a:r>
            <a:endParaRPr lang="en-US"/>
          </a:p>
        </p:txBody>
      </p:sp>
      <p:sp>
        <p:nvSpPr>
          <p:cNvPr id="4" name="Slide Number Placeholder 3"/>
          <p:cNvSpPr>
            <a:spLocks noGrp="1"/>
          </p:cNvSpPr>
          <p:nvPr>
            <p:ph type="sldNum" sz="quarter" idx="10"/>
          </p:nvPr>
        </p:nvSpPr>
        <p:spPr/>
        <p:txBody>
          <a:bodyPr/>
          <a:lstStyle/>
          <a:p>
            <a:fld id="{86C7BE1A-DB25-48AE-A2CA-34D191B32485}" type="slidenum">
              <a:rPr lang="en-US" smtClean="0"/>
              <a:pPr/>
              <a:t>30</a:t>
            </a:fld>
            <a:endParaRPr lang="en-US"/>
          </a:p>
        </p:txBody>
      </p:sp>
    </p:spTree>
    <p:extLst>
      <p:ext uri="{BB962C8B-B14F-4D97-AF65-F5344CB8AC3E}">
        <p14:creationId xmlns:p14="http://schemas.microsoft.com/office/powerpoint/2010/main" val="4252349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D268BD-03C7-4A5C-AB0B-3E89BB6FAF16}" type="datetimeFigureOut">
              <a:rPr lang="en-US" smtClean="0"/>
              <a:pPr/>
              <a:t>1/12/2015</a:t>
            </a:fld>
            <a:endParaRPr lang="en-US"/>
          </a:p>
        </p:txBody>
      </p:sp>
      <p:sp>
        <p:nvSpPr>
          <p:cNvPr id="5" name="Footer Placeholder 4"/>
          <p:cNvSpPr>
            <a:spLocks noGrp="1"/>
          </p:cNvSpPr>
          <p:nvPr>
            <p:ph type="ftr" sz="quarter" idx="11"/>
          </p:nvPr>
        </p:nvSpPr>
        <p:spPr>
          <a:xfrm>
            <a:off x="8686800" y="2971800"/>
            <a:ext cx="2895600" cy="365125"/>
          </a:xfrm>
        </p:spPr>
        <p:txBody>
          <a:bodyPr/>
          <a:lstStyle/>
          <a:p>
            <a:endParaRPr lang="en-US" dirty="0"/>
          </a:p>
        </p:txBody>
      </p:sp>
      <p:sp>
        <p:nvSpPr>
          <p:cNvPr id="6" name="Slide Number Placeholder 5"/>
          <p:cNvSpPr>
            <a:spLocks noGrp="1"/>
          </p:cNvSpPr>
          <p:nvPr>
            <p:ph type="sldNum" sz="quarter" idx="12"/>
          </p:nvPr>
        </p:nvSpPr>
        <p:spPr/>
        <p:txBody>
          <a:bodyPr/>
          <a:lstStyle/>
          <a:p>
            <a:fld id="{248D6382-B758-468C-9AF1-48452BAF5DE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D268BD-03C7-4A5C-AB0B-3E89BB6FAF16}"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D268BD-03C7-4A5C-AB0B-3E89BB6FAF16}"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D268BD-03C7-4A5C-AB0B-3E89BB6FAF16}"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D268BD-03C7-4A5C-AB0B-3E89BB6FAF16}" type="datetimeFigureOut">
              <a:rPr lang="en-US" smtClean="0"/>
              <a:pPr/>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D268BD-03C7-4A5C-AB0B-3E89BB6FAF16}"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D268BD-03C7-4A5C-AB0B-3E89BB6FAF16}" type="datetimeFigureOut">
              <a:rPr lang="en-US" smtClean="0"/>
              <a:pPr/>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D268BD-03C7-4A5C-AB0B-3E89BB6FAF16}" type="datetimeFigureOut">
              <a:rPr lang="en-US" smtClean="0"/>
              <a:pPr/>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268BD-03C7-4A5C-AB0B-3E89BB6FAF16}" type="datetimeFigureOut">
              <a:rPr lang="en-US" smtClean="0"/>
              <a:pPr/>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268BD-03C7-4A5C-AB0B-3E89BB6FAF16}"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268BD-03C7-4A5C-AB0B-3E89BB6FAF16}" type="datetimeFigureOut">
              <a:rPr lang="en-US" smtClean="0"/>
              <a:pPr/>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D6382-B758-468C-9AF1-48452BAF5D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268BD-03C7-4A5C-AB0B-3E89BB6FAF16}" type="datetimeFigureOut">
              <a:rPr lang="en-US" smtClean="0"/>
              <a:pPr/>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D6382-B758-468C-9AF1-48452BAF5DEE}" type="slidenum">
              <a:rPr lang="en-US" smtClean="0"/>
              <a:pPr/>
              <a:t>‹#›</a:t>
            </a:fld>
            <a:endParaRPr lang="en-US" dirty="0"/>
          </a:p>
        </p:txBody>
      </p:sp>
      <p:sp>
        <p:nvSpPr>
          <p:cNvPr id="7" name="TextBox 6"/>
          <p:cNvSpPr txBox="1"/>
          <p:nvPr userDrawn="1"/>
        </p:nvSpPr>
        <p:spPr>
          <a:xfrm>
            <a:off x="3276600" y="6087070"/>
            <a:ext cx="2667000" cy="923330"/>
          </a:xfrm>
          <a:prstGeom prst="rect">
            <a:avLst/>
          </a:prstGeom>
          <a:noFill/>
        </p:spPr>
        <p:txBody>
          <a:bodyPr wrap="square" rtlCol="0">
            <a:spAutoFit/>
          </a:bodyPr>
          <a:lstStyle/>
          <a:p>
            <a:pPr algn="ctr"/>
            <a:fld id="{2FBC05F7-794B-4186-B769-BF8EFBF7774F}" type="slidenum">
              <a:rPr lang="en-US" sz="5400" smtClean="0"/>
              <a:pPr algn="ctr"/>
              <a:t>‹#›</a:t>
            </a:fld>
            <a:endParaRPr lang="en-US" sz="4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5562599"/>
          </a:xfrm>
        </p:spPr>
        <p:txBody>
          <a:bodyPr>
            <a:noAutofit/>
          </a:bodyPr>
          <a:lstStyle/>
          <a:p>
            <a:r>
              <a:rPr lang="en-US" sz="8000" dirty="0" smtClean="0"/>
              <a:t>How did the Revolution of 1688 affect Ireland?</a:t>
            </a:r>
            <a:endParaRPr lang="en-US" sz="8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638800"/>
          </a:xfrm>
        </p:spPr>
        <p:txBody>
          <a:bodyPr>
            <a:normAutofit/>
          </a:bodyPr>
          <a:lstStyle/>
          <a:p>
            <a:r>
              <a:rPr lang="en-US" sz="8800" dirty="0" smtClean="0"/>
              <a:t>How many sovereign states were in the Holy Roman Empire?</a:t>
            </a:r>
            <a:endParaRPr lang="en-US" sz="8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562600"/>
          </a:xfrm>
        </p:spPr>
        <p:txBody>
          <a:bodyPr>
            <a:noAutofit/>
          </a:bodyPr>
          <a:lstStyle/>
          <a:p>
            <a:r>
              <a:rPr lang="en-US" sz="7200" dirty="0" smtClean="0"/>
              <a:t>What is a </a:t>
            </a:r>
            <a:r>
              <a:rPr lang="en-US" sz="7200" dirty="0" err="1" smtClean="0"/>
              <a:t>liberum</a:t>
            </a:r>
            <a:r>
              <a:rPr lang="en-US" sz="7200" dirty="0" smtClean="0"/>
              <a:t> veto?</a:t>
            </a:r>
            <a:br>
              <a:rPr lang="en-US" sz="7200" dirty="0" smtClean="0"/>
            </a:br>
            <a:r>
              <a:rPr lang="en-US" sz="7200" dirty="0" smtClean="0"/>
              <a:t>What is the terminology involved with it?</a:t>
            </a:r>
            <a:endParaRPr lang="en-US" sz="7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791200"/>
          </a:xfrm>
        </p:spPr>
        <p:txBody>
          <a:bodyPr>
            <a:noAutofit/>
          </a:bodyPr>
          <a:lstStyle/>
          <a:p>
            <a:r>
              <a:rPr lang="en-US" sz="8000" dirty="0" smtClean="0"/>
              <a:t>Who was the founder of the modern Habsburg Empire?</a:t>
            </a:r>
            <a:endParaRPr lang="en-US" sz="8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715000"/>
          </a:xfrm>
        </p:spPr>
        <p:txBody>
          <a:bodyPr>
            <a:normAutofit/>
          </a:bodyPr>
          <a:lstStyle/>
          <a:p>
            <a:r>
              <a:rPr lang="en-US" sz="8800" dirty="0" smtClean="0"/>
              <a:t>Who is the first Russian ruler to assume the title of tsar?</a:t>
            </a:r>
            <a:endParaRPr lang="en-US" sz="8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dirty="0" smtClean="0"/>
              <a:t>What do the elite and popular classes of people have in common?</a:t>
            </a:r>
            <a:endParaRPr lang="en-US" sz="8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648200"/>
          </a:xfrm>
        </p:spPr>
        <p:txBody>
          <a:bodyPr>
            <a:noAutofit/>
          </a:bodyPr>
          <a:lstStyle/>
          <a:p>
            <a:pPr lvl="0"/>
            <a:r>
              <a:rPr lang="en-US" sz="3600" dirty="0" smtClean="0"/>
              <a:t>All of the following are true of Prussia’s social structure EXCEPT:</a:t>
            </a:r>
            <a:br>
              <a:rPr lang="en-US" sz="3600" dirty="0" smtClean="0"/>
            </a:br>
            <a:r>
              <a:rPr lang="en-US" sz="3600" dirty="0" smtClean="0"/>
              <a:t/>
            </a:r>
            <a:br>
              <a:rPr lang="en-US" sz="3600" dirty="0" smtClean="0"/>
            </a:br>
            <a:r>
              <a:rPr lang="en-US" sz="3600" dirty="0" smtClean="0"/>
              <a:t>A. The Junkers commanded the army and there were few bourgeois officers.</a:t>
            </a:r>
            <a:br>
              <a:rPr lang="en-US" sz="3600" dirty="0" smtClean="0"/>
            </a:br>
            <a:r>
              <a:rPr lang="en-US" sz="3600" dirty="0" smtClean="0"/>
              <a:t>B. Legislation forbade the sale of noble lands to commoners. </a:t>
            </a:r>
            <a:br>
              <a:rPr lang="en-US" sz="3600" dirty="0" smtClean="0"/>
            </a:br>
            <a:r>
              <a:rPr lang="en-US" sz="3600" dirty="0" smtClean="0"/>
              <a:t>C. It was easier for the bourgeoisie to attain noble statues than in France.</a:t>
            </a:r>
            <a:br>
              <a:rPr lang="en-US" sz="3600" dirty="0" smtClean="0"/>
            </a:br>
            <a:r>
              <a:rPr lang="en-US" sz="3600" dirty="0" smtClean="0"/>
              <a:t>D. The Prussian middle class was not wealthy. </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638799"/>
          </a:xfrm>
        </p:spPr>
        <p:txBody>
          <a:bodyPr>
            <a:noAutofit/>
          </a:bodyPr>
          <a:lstStyle/>
          <a:p>
            <a:r>
              <a:rPr lang="en-US" sz="8000" dirty="0" smtClean="0"/>
              <a:t>In 1740, Prussia was able to conquer this land. </a:t>
            </a:r>
            <a:endParaRPr lang="en-US" sz="8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371850"/>
          </a:xfrm>
        </p:spPr>
        <p:txBody>
          <a:bodyPr>
            <a:normAutofit/>
          </a:bodyPr>
          <a:lstStyle/>
          <a:p>
            <a:r>
              <a:rPr lang="en-US" sz="7200" dirty="0" smtClean="0"/>
              <a:t>Define Divine Right. </a:t>
            </a:r>
            <a:endParaRPr lang="en-US" sz="7200" dirty="0"/>
          </a:p>
        </p:txBody>
      </p:sp>
      <p:sp>
        <p:nvSpPr>
          <p:cNvPr id="3" name="Subtitle 2"/>
          <p:cNvSpPr>
            <a:spLocks noGrp="1"/>
          </p:cNvSpPr>
          <p:nvPr>
            <p:ph type="subTitle" idx="1"/>
          </p:nvPr>
        </p:nvSpPr>
        <p:spPr/>
        <p:txBody>
          <a:bodyPr>
            <a:normAutofit/>
          </a:bodyPr>
          <a:lstStyle/>
          <a:p>
            <a:r>
              <a:rPr lang="en-US" sz="5400" dirty="0" smtClean="0"/>
              <a:t>Who created the term?</a:t>
            </a:r>
            <a:endParaRPr lang="en-US" sz="5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714999"/>
          </a:xfrm>
        </p:spPr>
        <p:txBody>
          <a:bodyPr>
            <a:noAutofit/>
          </a:bodyPr>
          <a:lstStyle/>
          <a:p>
            <a:r>
              <a:rPr lang="en-US" sz="6600" dirty="0" smtClean="0"/>
              <a:t>Why was Charles I forced to call Parliament back into session, 11 years after he dissolved them?</a:t>
            </a:r>
            <a:endParaRPr lang="en-US" sz="6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867399"/>
          </a:xfrm>
        </p:spPr>
        <p:txBody>
          <a:bodyPr>
            <a:noAutofit/>
          </a:bodyPr>
          <a:lstStyle/>
          <a:p>
            <a:r>
              <a:rPr lang="en-US" sz="9600" dirty="0" smtClean="0"/>
              <a:t>Name some policies created by J.B. Colbert.</a:t>
            </a:r>
            <a:endParaRPr lang="en-US" sz="9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791200"/>
          </a:xfrm>
        </p:spPr>
        <p:txBody>
          <a:bodyPr>
            <a:normAutofit fontScale="90000"/>
          </a:bodyPr>
          <a:lstStyle/>
          <a:p>
            <a:r>
              <a:rPr lang="en-US" sz="9600" dirty="0" smtClean="0"/>
              <a:t>Compare Roundheads vs. Cavaliers &amp; Whigs vs. Tories. </a:t>
            </a:r>
            <a:endParaRPr lang="en-US" sz="9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715000"/>
          </a:xfrm>
        </p:spPr>
        <p:txBody>
          <a:bodyPr>
            <a:noAutofit/>
          </a:bodyPr>
          <a:lstStyle/>
          <a:p>
            <a:r>
              <a:rPr lang="en-US" sz="6000" dirty="0" smtClean="0"/>
              <a:t>After 1415, the electors of Brandenburg usually came from which family?</a:t>
            </a:r>
            <a:br>
              <a:rPr lang="en-US" sz="6000" dirty="0" smtClean="0"/>
            </a:br>
            <a:r>
              <a:rPr lang="en-US" sz="6000" dirty="0" smtClean="0"/>
              <a:t>Which country did Brandenburg eventually become?</a:t>
            </a:r>
            <a:endParaRPr lang="en-US" sz="6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smtClean="0"/>
              <a:t>What did Frederick William of Brandenburg rely the most on after the Thirty Years’ War?</a:t>
            </a:r>
            <a:endParaRPr lang="en-US" sz="6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486400"/>
          </a:xfrm>
        </p:spPr>
        <p:txBody>
          <a:bodyPr>
            <a:noAutofit/>
          </a:bodyPr>
          <a:lstStyle/>
          <a:p>
            <a:r>
              <a:rPr lang="en-US" sz="8800" dirty="0" smtClean="0"/>
              <a:t>Which country does Russia most resemble?</a:t>
            </a:r>
            <a:endParaRPr lang="en-US" sz="88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943600"/>
          </a:xfrm>
        </p:spPr>
        <p:txBody>
          <a:bodyPr>
            <a:normAutofit/>
          </a:bodyPr>
          <a:lstStyle/>
          <a:p>
            <a:r>
              <a:rPr lang="en-US" sz="9600" dirty="0" smtClean="0"/>
              <a:t>Peter the Great imposed a lot of his taxes on who?</a:t>
            </a:r>
            <a:endParaRPr lang="en-US" sz="9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6095999"/>
          </a:xfrm>
        </p:spPr>
        <p:txBody>
          <a:bodyPr>
            <a:normAutofit/>
          </a:bodyPr>
          <a:lstStyle/>
          <a:p>
            <a:r>
              <a:rPr lang="en-US" sz="9600" dirty="0" smtClean="0"/>
              <a:t>Why is popular culture difficult for historians to reconstruct?</a:t>
            </a:r>
            <a:endParaRPr lang="en-US" sz="9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019800"/>
          </a:xfrm>
        </p:spPr>
        <p:txBody>
          <a:bodyPr>
            <a:normAutofit/>
          </a:bodyPr>
          <a:lstStyle/>
          <a:p>
            <a:r>
              <a:rPr lang="en-US" sz="7200" dirty="0" smtClean="0"/>
              <a:t>Explain the main reasons for the Bank of Amsterdam becoming so successful. </a:t>
            </a:r>
            <a:endParaRPr lang="en-US" sz="72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867400"/>
          </a:xfrm>
        </p:spPr>
        <p:txBody>
          <a:bodyPr>
            <a:noAutofit/>
          </a:bodyPr>
          <a:lstStyle/>
          <a:p>
            <a:r>
              <a:rPr lang="en-US" sz="7200" dirty="0" smtClean="0"/>
              <a:t>Who does </a:t>
            </a:r>
            <a:r>
              <a:rPr lang="en-US" sz="7200" dirty="0" err="1" smtClean="0"/>
              <a:t>Jacobites</a:t>
            </a:r>
            <a:r>
              <a:rPr lang="en-US" sz="7200" dirty="0" smtClean="0"/>
              <a:t> support?</a:t>
            </a:r>
            <a:br>
              <a:rPr lang="en-US" sz="7200" dirty="0" smtClean="0"/>
            </a:br>
            <a:r>
              <a:rPr lang="en-US" sz="7200" dirty="0" smtClean="0"/>
              <a:t>What were the two rebellions called?</a:t>
            </a:r>
            <a:endParaRPr lang="en-US" sz="7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638800"/>
          </a:xfrm>
        </p:spPr>
        <p:txBody>
          <a:bodyPr>
            <a:noAutofit/>
          </a:bodyPr>
          <a:lstStyle/>
          <a:p>
            <a:r>
              <a:rPr lang="en-US" sz="6600" dirty="0" smtClean="0"/>
              <a:t>Why were the “heirs” of the throne in Great Britain considered to be the  old pretender and the young pretender?</a:t>
            </a:r>
            <a:endParaRPr lang="en-US" sz="6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3295650"/>
          </a:xfrm>
        </p:spPr>
        <p:txBody>
          <a:bodyPr>
            <a:noAutofit/>
          </a:bodyPr>
          <a:lstStyle/>
          <a:p>
            <a:r>
              <a:rPr lang="en-US" sz="7200" dirty="0" smtClean="0"/>
              <a:t>Explain the concept of the Pragmatic Sanction.</a:t>
            </a:r>
            <a:endParaRPr lang="en-US" sz="7200" dirty="0"/>
          </a:p>
        </p:txBody>
      </p:sp>
      <p:sp>
        <p:nvSpPr>
          <p:cNvPr id="3" name="Subtitle 2"/>
          <p:cNvSpPr>
            <a:spLocks noGrp="1"/>
          </p:cNvSpPr>
          <p:nvPr>
            <p:ph type="subTitle" idx="1"/>
          </p:nvPr>
        </p:nvSpPr>
        <p:spPr/>
        <p:txBody>
          <a:bodyPr>
            <a:noAutofit/>
          </a:bodyPr>
          <a:lstStyle/>
          <a:p>
            <a:r>
              <a:rPr lang="en-US" sz="6000" dirty="0" smtClean="0"/>
              <a:t>Who are the main contenders involved with it?</a:t>
            </a:r>
            <a:endParaRPr lang="en-US" sz="6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791200"/>
          </a:xfrm>
        </p:spPr>
        <p:txBody>
          <a:bodyPr>
            <a:noAutofit/>
          </a:bodyPr>
          <a:lstStyle/>
          <a:p>
            <a:r>
              <a:rPr lang="en-US" sz="6600" dirty="0" smtClean="0"/>
              <a:t>The Peace of Utrecht changed the balance of power in Europe by checking this country. </a:t>
            </a:r>
            <a:endParaRPr lang="en-US" sz="6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5410200"/>
          </a:xfrm>
        </p:spPr>
        <p:txBody>
          <a:bodyPr>
            <a:noAutofit/>
          </a:bodyPr>
          <a:lstStyle/>
          <a:p>
            <a:r>
              <a:rPr lang="en-US" sz="8800" dirty="0" smtClean="0"/>
              <a:t>Who did Louis XIV prefer to hire for his administrative staff?</a:t>
            </a:r>
            <a:endParaRPr lang="en-US" sz="8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dirty="0" smtClean="0"/>
              <a:t>What did Frederick William I, King of Prussia, accomplish with his army from 1713-1740?</a:t>
            </a:r>
            <a:endParaRPr lang="en-US" sz="7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5410200"/>
          </a:xfrm>
        </p:spPr>
        <p:txBody>
          <a:bodyPr>
            <a:noAutofit/>
          </a:bodyPr>
          <a:lstStyle/>
          <a:p>
            <a:r>
              <a:rPr lang="en-US" sz="11500" dirty="0" smtClean="0"/>
              <a:t>What is the </a:t>
            </a:r>
            <a:r>
              <a:rPr lang="en-US" sz="11500" dirty="0" err="1" smtClean="0"/>
              <a:t>Fronde</a:t>
            </a:r>
            <a:r>
              <a:rPr lang="en-US" sz="11500" dirty="0" smtClean="0"/>
              <a:t>?</a:t>
            </a:r>
            <a:endParaRPr lang="en-US" sz="115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5486400"/>
          </a:xfrm>
        </p:spPr>
        <p:txBody>
          <a:bodyPr>
            <a:normAutofit/>
          </a:bodyPr>
          <a:lstStyle/>
          <a:p>
            <a:r>
              <a:rPr lang="en-US" sz="8800" dirty="0" smtClean="0"/>
              <a:t>What does Colbert’s Five Great Farms state?</a:t>
            </a:r>
            <a:endParaRPr lang="en-US" sz="8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562600"/>
          </a:xfrm>
        </p:spPr>
        <p:txBody>
          <a:bodyPr>
            <a:noAutofit/>
          </a:bodyPr>
          <a:lstStyle/>
          <a:p>
            <a:r>
              <a:rPr lang="en-US" sz="8800" dirty="0" smtClean="0"/>
              <a:t>Who were the greatest winners of the Spanish Succession?</a:t>
            </a:r>
            <a:endParaRPr lang="en-US" sz="8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562600"/>
          </a:xfrm>
        </p:spPr>
        <p:txBody>
          <a:bodyPr>
            <a:noAutofit/>
          </a:bodyPr>
          <a:lstStyle/>
          <a:p>
            <a:r>
              <a:rPr lang="en-US" sz="6600" dirty="0" smtClean="0"/>
              <a:t>What country was able to excel the most in their economy and especially in shipping?</a:t>
            </a:r>
            <a:endParaRPr lang="en-US" sz="6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638800"/>
          </a:xfrm>
        </p:spPr>
        <p:txBody>
          <a:bodyPr>
            <a:noAutofit/>
          </a:bodyPr>
          <a:lstStyle/>
          <a:p>
            <a:r>
              <a:rPr lang="en-US" sz="6000" dirty="0" smtClean="0"/>
              <a:t>Name the parallels between France and Britain after the death of Louis XIV (1715) and the War of the Spanish Succession (1714).</a:t>
            </a:r>
            <a:endParaRPr lang="en-US" sz="6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5410200"/>
          </a:xfrm>
        </p:spPr>
        <p:txBody>
          <a:bodyPr>
            <a:noAutofit/>
          </a:bodyPr>
          <a:lstStyle/>
          <a:p>
            <a:r>
              <a:rPr lang="en-US" sz="8800" dirty="0" smtClean="0"/>
              <a:t>Who governed England after King Charles I was executed?</a:t>
            </a:r>
            <a:endParaRPr lang="en-US" sz="8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865</TotalTime>
  <Words>398</Words>
  <Application>Microsoft Office PowerPoint</Application>
  <PresentationFormat>On-screen Show (4:3)</PresentationFormat>
  <Paragraphs>41</Paragraphs>
  <Slides>30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How did the Revolution of 1688 affect Ireland?</vt:lpstr>
      <vt:lpstr>Compare Roundheads vs. Cavaliers &amp; Whigs vs. Tories. </vt:lpstr>
      <vt:lpstr>Who did Louis XIV prefer to hire for his administrative staff?</vt:lpstr>
      <vt:lpstr>What is the Fronde?</vt:lpstr>
      <vt:lpstr>What does Colbert’s Five Great Farms state?</vt:lpstr>
      <vt:lpstr>Who were the greatest winners of the Spanish Succession?</vt:lpstr>
      <vt:lpstr>What country was able to excel the most in their economy and especially in shipping?</vt:lpstr>
      <vt:lpstr>Name the parallels between France and Britain after the death of Louis XIV (1715) and the War of the Spanish Succession (1714).</vt:lpstr>
      <vt:lpstr>Who governed England after King Charles I was executed?</vt:lpstr>
      <vt:lpstr>How many sovereign states were in the Holy Roman Empire?</vt:lpstr>
      <vt:lpstr>What is a liberum veto? What is the terminology involved with it?</vt:lpstr>
      <vt:lpstr>Who was the founder of the modern Habsburg Empire?</vt:lpstr>
      <vt:lpstr>Who is the first Russian ruler to assume the title of tsar?</vt:lpstr>
      <vt:lpstr>What do the elite and popular classes of people have in common?</vt:lpstr>
      <vt:lpstr>All of the following are true of Prussia’s social structure EXCEPT:  A. The Junkers commanded the army and there were few bourgeois officers. B. Legislation forbade the sale of noble lands to commoners.  C. It was easier for the bourgeoisie to attain noble statues than in France. D. The Prussian middle class was not wealthy. </vt:lpstr>
      <vt:lpstr>In 1740, Prussia was able to conquer this land. </vt:lpstr>
      <vt:lpstr>Define Divine Right. </vt:lpstr>
      <vt:lpstr>Why was Charles I forced to call Parliament back into session, 11 years after he dissolved them?</vt:lpstr>
      <vt:lpstr>Name some policies created by J.B. Colbert.</vt:lpstr>
      <vt:lpstr>After 1415, the electors of Brandenburg usually came from which family? Which country did Brandenburg eventually become?</vt:lpstr>
      <vt:lpstr>What did Frederick William of Brandenburg rely the most on after the Thirty Years’ War?</vt:lpstr>
      <vt:lpstr>Which country does Russia most resemble?</vt:lpstr>
      <vt:lpstr>Peter the Great imposed a lot of his taxes on who?</vt:lpstr>
      <vt:lpstr>Why is popular culture difficult for historians to reconstruct?</vt:lpstr>
      <vt:lpstr>Explain the main reasons for the Bank of Amsterdam becoming so successful. </vt:lpstr>
      <vt:lpstr>Who does Jacobites support? What were the two rebellions called?</vt:lpstr>
      <vt:lpstr>Why were the “heirs” of the throne in Great Britain considered to be the  old pretender and the young pretender?</vt:lpstr>
      <vt:lpstr>Explain the concept of the Pragmatic Sanction.</vt:lpstr>
      <vt:lpstr>The Peace of Utrecht changed the balance of power in Europe by checking this country. </vt:lpstr>
      <vt:lpstr>What did Frederick William I, King of Prussia, accomplish with his army from 1713-1740?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Amanda</dc:creator>
  <cp:lastModifiedBy>DICKS, AMANDA</cp:lastModifiedBy>
  <cp:revision>29</cp:revision>
  <cp:lastPrinted>2015-01-12T19:21:57Z</cp:lastPrinted>
  <dcterms:created xsi:type="dcterms:W3CDTF">2009-10-29T01:09:59Z</dcterms:created>
  <dcterms:modified xsi:type="dcterms:W3CDTF">2015-01-12T19:35:00Z</dcterms:modified>
</cp:coreProperties>
</file>